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3" r:id="rId7"/>
    <p:sldId id="272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>
      <p:cViewPr>
        <p:scale>
          <a:sx n="123" d="100"/>
          <a:sy n="123" d="100"/>
        </p:scale>
        <p:origin x="-3012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Data%20Set%20-%20MGM%20Grand%20V1.0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Data%20Set%20-%20MGM%20Grand%20V1.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Data%20Set%20-%20MGM%20Grand%20V1.0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Data%20Set%20-%20MGM%20Grand%20V1.0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Work%20sheet%20-%20MGM%20Grand%20V1.0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Work%20sheet%20-%20MGM%20Grand%20V1.0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Work%20sheet%20-%20MGM%20Grand%20V1.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732182635396299"/>
          <c:y val="6.4401372905309895E-2"/>
          <c:w val="0.67594722605969104"/>
          <c:h val="0.70454472037149196"/>
        </c:manualLayout>
      </c:layout>
      <c:pieChart>
        <c:varyColors val="1"/>
        <c:ser>
          <c:idx val="0"/>
          <c:order val="0"/>
          <c:explosion val="2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'Overall Analysis'!$A$2:$A$4</c:f>
              <c:strCache>
                <c:ptCount val="3"/>
                <c:pt idx="0">
                  <c:v>Earnings from Casino Only customers</c:v>
                </c:pt>
                <c:pt idx="1">
                  <c:v>Earnings from Hotel Only customers</c:v>
                </c:pt>
                <c:pt idx="2">
                  <c:v>Earning from Hotel +Casino customers</c:v>
                </c:pt>
              </c:strCache>
            </c:strRef>
          </c:cat>
          <c:val>
            <c:numRef>
              <c:f>'Overall Analysis'!$C$2:$C$4</c:f>
              <c:numCache>
                <c:formatCode>0.00</c:formatCode>
                <c:ptCount val="3"/>
                <c:pt idx="0">
                  <c:v>25.219991715045271</c:v>
                </c:pt>
                <c:pt idx="1">
                  <c:v>61.160644376768651</c:v>
                </c:pt>
                <c:pt idx="2">
                  <c:v>13.61936390818606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>
        <c:manualLayout>
          <c:xMode val="edge"/>
          <c:yMode val="edge"/>
          <c:x val="7.2671866682885999E-2"/>
          <c:y val="0.79927155259438798"/>
          <c:w val="0.78455203607430002"/>
          <c:h val="0.177039370078739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i="1">
          <a:latin typeface="Georgia" pitchFamily="18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 lang="en-IN" sz="1600" b="1" i="1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pPr>
            <a:r>
              <a:rPr lang="en-IN" sz="1600" b="1" i="1" kern="1200" dirty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rPr>
              <a:t>Hotel Revenue % distribution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'HotelOnly Analysis'!$B$1:$F$1</c:f>
              <c:strCache>
                <c:ptCount val="5"/>
                <c:pt idx="0">
                  <c:v>Room</c:v>
                </c:pt>
                <c:pt idx="1">
                  <c:v>OTHER</c:v>
                </c:pt>
                <c:pt idx="2">
                  <c:v>ENTERTN</c:v>
                </c:pt>
                <c:pt idx="3">
                  <c:v>RETL</c:v>
                </c:pt>
                <c:pt idx="4">
                  <c:v>FNB</c:v>
                </c:pt>
              </c:strCache>
            </c:strRef>
          </c:cat>
          <c:val>
            <c:numRef>
              <c:f>'HotelOnly Analysis'!$B$3:$F$3</c:f>
              <c:numCache>
                <c:formatCode>0.00</c:formatCode>
                <c:ptCount val="5"/>
                <c:pt idx="0">
                  <c:v>26.159730925364681</c:v>
                </c:pt>
                <c:pt idx="1">
                  <c:v>69.027893852801597</c:v>
                </c:pt>
                <c:pt idx="2">
                  <c:v>4.2347047188992404</c:v>
                </c:pt>
                <c:pt idx="3">
                  <c:v>1.1130369701656199E-2</c:v>
                </c:pt>
                <c:pt idx="4">
                  <c:v>0.56654021988715897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 lang="en-IN" sz="1600" b="1" i="1" u="none" strike="noStrike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pPr>
            <a:r>
              <a:rPr lang="en-IN" sz="1600" b="1" i="1" u="none" strike="noStrike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rPr>
              <a:t>Hotel Revenue Breakup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'HotelOnly Analysis'!$B$1:$F$1</c:f>
              <c:strCache>
                <c:ptCount val="5"/>
                <c:pt idx="0">
                  <c:v>Room</c:v>
                </c:pt>
                <c:pt idx="1">
                  <c:v>OTHER</c:v>
                </c:pt>
                <c:pt idx="2">
                  <c:v>ENTERTN</c:v>
                </c:pt>
                <c:pt idx="3">
                  <c:v>RETL</c:v>
                </c:pt>
                <c:pt idx="4">
                  <c:v>FNB</c:v>
                </c:pt>
              </c:strCache>
            </c:strRef>
          </c:cat>
          <c:val>
            <c:numRef>
              <c:f>'HotelOnly Analysis'!$B$2:$F$2</c:f>
              <c:numCache>
                <c:formatCode>_-[$$-409]* #,##0.00_ ;_-[$$-409]* \-#,##0.00\ ;_-[$$-409]* "-"??_ ;_-@_ </c:formatCode>
                <c:ptCount val="5"/>
                <c:pt idx="0">
                  <c:v>18113025.940000001</c:v>
                </c:pt>
                <c:pt idx="1">
                  <c:v>47794988.239999801</c:v>
                </c:pt>
                <c:pt idx="2">
                  <c:v>2932114.12</c:v>
                </c:pt>
                <c:pt idx="3">
                  <c:v>7706.680000000003</c:v>
                </c:pt>
                <c:pt idx="4">
                  <c:v>392273.05999999959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8783616"/>
        <c:axId val="18798080"/>
      </c:barChart>
      <c:catAx>
        <c:axId val="187836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8798080"/>
        <c:crosses val="autoZero"/>
        <c:auto val="1"/>
        <c:lblAlgn val="ctr"/>
        <c:lblOffset val="100"/>
        <c:noMultiLvlLbl val="0"/>
      </c:catAx>
      <c:valAx>
        <c:axId val="18798080"/>
        <c:scaling>
          <c:orientation val="minMax"/>
        </c:scaling>
        <c:delete val="0"/>
        <c:axPos val="l"/>
        <c:numFmt formatCode="_-[$$-409]* #,##0.00_ ;_-[$$-409]* \-#,##0.00\ ;_-[$$-409]* &quot;-&quot;??_ ;_-@_ " sourceLinked="1"/>
        <c:majorTickMark val="none"/>
        <c:minorTickMark val="none"/>
        <c:tickLblPos val="nextTo"/>
        <c:crossAx val="18783616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2.4816690458950699E-2"/>
                <c:y val="0.15968453833445101"/>
              </c:manualLayout>
            </c:layout>
            <c:tx>
              <c:rich>
                <a:bodyPr/>
                <a:lstStyle/>
                <a:p>
                  <a:pPr>
                    <a:defRPr/>
                  </a:pPr>
                  <a:r>
                    <a:rPr lang="en-IN"/>
                    <a:t>Revenue in Millions </a:t>
                  </a:r>
                </a:p>
              </c:rich>
            </c:tx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 RFM Analysis</a:t>
            </a:r>
          </a:p>
        </c:rich>
      </c:tx>
      <c:layout>
        <c:manualLayout>
          <c:xMode val="edge"/>
          <c:yMode val="edge"/>
          <c:x val="0.40980306155143098"/>
          <c:y val="0.180555555555556"/>
        </c:manualLayout>
      </c:layout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Lbls>
            <c:dLbl>
              <c:idx val="0"/>
              <c:spPr/>
              <c:txPr>
                <a:bodyPr/>
                <a:lstStyle/>
                <a:p>
                  <a:pPr>
                    <a:defRPr sz="3200"/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Sheet10!$A$20:$A$22</c:f>
              <c:strCache>
                <c:ptCount val="3"/>
                <c:pt idx="0">
                  <c:v>High Spenders</c:v>
                </c:pt>
                <c:pt idx="1">
                  <c:v>Medium Spenders</c:v>
                </c:pt>
                <c:pt idx="2">
                  <c:v>Low Spenders</c:v>
                </c:pt>
              </c:strCache>
            </c:strRef>
          </c:cat>
          <c:val>
            <c:numRef>
              <c:f>Sheet10!$D$20:$D$22</c:f>
              <c:numCache>
                <c:formatCode>_-[$$-409]* #,##0.00_ ;_-[$$-409]* \-#,##0.00\ ;_-[$$-409]* "-"??_ ;_-@_ </c:formatCode>
                <c:ptCount val="3"/>
                <c:pt idx="0">
                  <c:v>34399100.350000001</c:v>
                </c:pt>
                <c:pt idx="1">
                  <c:v>181294.92</c:v>
                </c:pt>
                <c:pt idx="2">
                  <c:v>39658.720000000001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779328"/>
        <c:axId val="59789312"/>
      </c:barChart>
      <c:catAx>
        <c:axId val="59779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9789312"/>
        <c:crosses val="autoZero"/>
        <c:auto val="1"/>
        <c:lblAlgn val="ctr"/>
        <c:lblOffset val="100"/>
        <c:noMultiLvlLbl val="0"/>
      </c:catAx>
      <c:valAx>
        <c:axId val="59789312"/>
        <c:scaling>
          <c:orientation val="minMax"/>
        </c:scaling>
        <c:delete val="0"/>
        <c:axPos val="l"/>
        <c:numFmt formatCode="_-[$$-409]* #,##0.00_ ;_-[$$-409]* \-#,##0.00\ ;_-[$$-409]* &quot;-&quot;??_ ;_-@_ " sourceLinked="1"/>
        <c:majorTickMark val="out"/>
        <c:minorTickMark val="none"/>
        <c:tickLblPos val="nextTo"/>
        <c:crossAx val="59779328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3.8888888888888903E-2"/>
                <c:y val="0.34306722076407098"/>
              </c:manualLayout>
            </c:layout>
            <c:tx>
              <c:rich>
                <a:bodyPr/>
                <a:lstStyle/>
                <a:p>
                  <a:pPr>
                    <a:defRPr/>
                  </a:pPr>
                  <a:r>
                    <a:rPr lang="en-US" dirty="0" smtClean="0"/>
                    <a:t>Revenue in millions</a:t>
                  </a:r>
                  <a:endParaRPr lang="en-US" dirty="0"/>
                </a:p>
              </c:rich>
            </c:tx>
          </c:dispUnitsLbl>
        </c:dispUnits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Customer Count based on Recency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'HotelOnly Analysis'!$I$24:$I$28</c:f>
              <c:strCache>
                <c:ptCount val="5"/>
                <c:pt idx="0">
                  <c:v>last visited date &gt; 01/10/2004</c:v>
                </c:pt>
                <c:pt idx="1">
                  <c:v> last visited date &lt; 01/06/2004</c:v>
                </c:pt>
                <c:pt idx="2">
                  <c:v> last visited date &lt; 30/12/2003</c:v>
                </c:pt>
                <c:pt idx="3">
                  <c:v> last visited date &lt; 30/06/2003</c:v>
                </c:pt>
                <c:pt idx="4">
                  <c:v> last visited date &lt; 30/06/2002</c:v>
                </c:pt>
              </c:strCache>
            </c:strRef>
          </c:cat>
          <c:val>
            <c:numRef>
              <c:f>'HotelOnly Analysis'!$J$24:$J$28</c:f>
              <c:numCache>
                <c:formatCode>General</c:formatCode>
                <c:ptCount val="5"/>
                <c:pt idx="0">
                  <c:v>28</c:v>
                </c:pt>
                <c:pt idx="1">
                  <c:v>28</c:v>
                </c:pt>
                <c:pt idx="2">
                  <c:v>33</c:v>
                </c:pt>
                <c:pt idx="3">
                  <c:v>2017</c:v>
                </c:pt>
                <c:pt idx="4">
                  <c:v>2041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59267712"/>
        <c:axId val="59287040"/>
      </c:barChart>
      <c:catAx>
        <c:axId val="59267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59287040"/>
        <c:crosses val="autoZero"/>
        <c:auto val="1"/>
        <c:lblAlgn val="ctr"/>
        <c:lblOffset val="100"/>
        <c:noMultiLvlLbl val="0"/>
      </c:catAx>
      <c:valAx>
        <c:axId val="59287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92677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Customer Count based on Frequency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'HotelOnly Analysis'!$I$42:$I$46</c:f>
              <c:strCache>
                <c:ptCount val="5"/>
                <c:pt idx="0">
                  <c:v> total no.of times visited &gt; 10</c:v>
                </c:pt>
                <c:pt idx="1">
                  <c:v> total no.of times visited &lt; 10</c:v>
                </c:pt>
                <c:pt idx="2">
                  <c:v> total no.of times visited &lt; 6</c:v>
                </c:pt>
                <c:pt idx="3">
                  <c:v> total no.of times visited &lt; 4</c:v>
                </c:pt>
                <c:pt idx="4">
                  <c:v> total no.of times visited &lt; 2</c:v>
                </c:pt>
              </c:strCache>
            </c:strRef>
          </c:cat>
          <c:val>
            <c:numRef>
              <c:f>'HotelOnly Analysis'!$J$42:$J$46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9</c:v>
                </c:pt>
                <c:pt idx="3">
                  <c:v>242</c:v>
                </c:pt>
                <c:pt idx="4">
                  <c:v>3891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59306752"/>
        <c:axId val="59309440"/>
      </c:barChart>
      <c:catAx>
        <c:axId val="593067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59309440"/>
        <c:crosses val="autoZero"/>
        <c:auto val="1"/>
        <c:lblAlgn val="ctr"/>
        <c:lblOffset val="100"/>
        <c:noMultiLvlLbl val="0"/>
      </c:catAx>
      <c:valAx>
        <c:axId val="593094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93067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sz="1400" b="1" i="1" u="none" strike="noStrike" kern="1200" baseline="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Customer Count based on Monetary Spending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0.27637692565322097"/>
          <c:w val="0.99125689179520104"/>
          <c:h val="0.50975878591433299"/>
        </c:manualLayout>
      </c:layout>
      <c:barChart>
        <c:barDir val="col"/>
        <c:grouping val="stack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'HotelOnly Analysis'!$I$59:$I$63</c:f>
              <c:strCache>
                <c:ptCount val="5"/>
                <c:pt idx="0">
                  <c:v> total no.of times visited &gt; 7000</c:v>
                </c:pt>
                <c:pt idx="1">
                  <c:v> total no.of times visited &lt; 7000</c:v>
                </c:pt>
                <c:pt idx="2">
                  <c:v> total no.of times visited &lt; 5000</c:v>
                </c:pt>
                <c:pt idx="3">
                  <c:v> total no.of times visited &lt; 1000</c:v>
                </c:pt>
                <c:pt idx="4">
                  <c:v> total no.of times visited &lt; 100</c:v>
                </c:pt>
              </c:strCache>
            </c:strRef>
          </c:cat>
          <c:val>
            <c:numRef>
              <c:f>'HotelOnly Analysis'!$J$59:$J$63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197</c:v>
                </c:pt>
                <c:pt idx="3">
                  <c:v>3264</c:v>
                </c:pt>
                <c:pt idx="4">
                  <c:v>675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59522432"/>
        <c:axId val="59549184"/>
      </c:barChart>
      <c:catAx>
        <c:axId val="59522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59549184"/>
        <c:crosses val="autoZero"/>
        <c:auto val="1"/>
        <c:lblAlgn val="ctr"/>
        <c:lblOffset val="100"/>
        <c:noMultiLvlLbl val="0"/>
      </c:catAx>
      <c:valAx>
        <c:axId val="595491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95224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23462-A19A-FE4B-B8B1-CF183B22B1BC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3B16B-9834-024F-988A-D05ACEFE20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3B16B-9834-024F-988A-D05ACEFE20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58B6-534D-4A23-B914-150842931669}" type="datetimeFigureOut">
              <a:rPr lang="en-US" smtClean="0"/>
              <a:pPr/>
              <a:t>9/11/2017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AD561-EA54-49A2-933A-35E4BF483A4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package" Target="../embeddings/Microsoft_Excel_Worksheet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gm-grand-hotel-and-casi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929066"/>
            <a:ext cx="9144000" cy="2928934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0" y="3929066"/>
            <a:ext cx="9144000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bg1"/>
                </a:solidFill>
                <a:latin typeface="Georgia" pitchFamily="18" charset="0"/>
              </a:rPr>
              <a:t>Slots, Tables and all that Jazz….</a:t>
            </a:r>
            <a:endParaRPr lang="en-IN" sz="2800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558756"/>
            <a:ext cx="9144000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i="1" dirty="0" smtClean="0">
                <a:solidFill>
                  <a:schemeClr val="bg1"/>
                </a:solidFill>
                <a:latin typeface="Georgia" pitchFamily="18" charset="0"/>
              </a:rPr>
              <a:t> Managing Customer Profitability at the MGM Grand Hotel</a:t>
            </a:r>
            <a:endParaRPr lang="en-IN" sz="2000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214950"/>
            <a:ext cx="9144000" cy="40011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  <a:latin typeface="Georgia" pitchFamily="18" charset="0"/>
              </a:rPr>
              <a:t>Dushyant Bhavsar</a:t>
            </a:r>
            <a:endParaRPr lang="en-IN" sz="2000" b="1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 b="1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5786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2143108" y="2500307"/>
            <a:ext cx="24288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i="1" dirty="0" smtClean="0">
                <a:latin typeface="Georgia" pitchFamily="18" charset="0"/>
              </a:rPr>
              <a:t>THANK YOU!!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i="1" dirty="0" smtClean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US" i="1" dirty="0">
              <a:latin typeface="Georgia" pitchFamily="18" charset="0"/>
            </a:endParaRPr>
          </a:p>
          <a:p>
            <a:endParaRPr lang="en-US" i="1" dirty="0" smtClean="0">
              <a:latin typeface="Georgia" pitchFamily="18" charset="0"/>
            </a:endParaRPr>
          </a:p>
          <a:p>
            <a:endParaRPr lang="en-US" i="1" dirty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i="1" dirty="0">
              <a:latin typeface="Georgia" pitchFamily="18" charset="0"/>
            </a:endParaRPr>
          </a:p>
          <a:p>
            <a:endParaRPr lang="en-IN" i="1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357430"/>
            <a:ext cx="9144000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</a:rPr>
              <a:t>Summary – </a:t>
            </a:r>
            <a:r>
              <a:rPr lang="en-US" sz="2400" b="1" i="1" dirty="0" smtClean="0">
                <a:solidFill>
                  <a:schemeClr val="bg1">
                    <a:lumMod val="50000"/>
                  </a:schemeClr>
                </a:solidFill>
                <a:latin typeface="Georgia" pitchFamily="18" charset="0"/>
              </a:rPr>
              <a:t>Bird’s Eye view of the MGM Casino Business</a:t>
            </a:r>
            <a:endParaRPr lang="en-IN" sz="2800" b="1" i="1" dirty="0" smtClean="0">
              <a:solidFill>
                <a:schemeClr val="bg1">
                  <a:lumMod val="50000"/>
                </a:schemeClr>
              </a:solidFill>
              <a:latin typeface="Georgia" pitchFamily="18" charset="0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i="1" dirty="0" smtClean="0">
                <a:solidFill>
                  <a:schemeClr val="tx1"/>
                </a:solidFill>
                <a:latin typeface="Georgia" pitchFamily="18" charset="0"/>
              </a:rPr>
              <a:t>Nature of Problem getting solved-</a:t>
            </a:r>
          </a:p>
          <a:p>
            <a:pPr algn="just"/>
            <a:r>
              <a:rPr lang="en-IN" sz="1200" dirty="0" smtClean="0">
                <a:solidFill>
                  <a:schemeClr val="tx1"/>
                </a:solidFill>
                <a:latin typeface="Georgia" pitchFamily="18" charset="0"/>
              </a:rPr>
              <a:t>How the non-gaming leisure and entertainment business, long considered in Vegas to be secondary to gaming, could be exploited independently and profitably.</a:t>
            </a:r>
            <a:endParaRPr lang="en-IN" sz="1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624" y="1571612"/>
            <a:ext cx="8871532" cy="1071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9624" y="2714620"/>
            <a:ext cx="2870740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071802" y="2714620"/>
            <a:ext cx="3071834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215074" y="2714620"/>
            <a:ext cx="2786082" cy="2500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9624" y="5286388"/>
            <a:ext cx="4370938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72000" y="5286388"/>
            <a:ext cx="4429156" cy="142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42844" y="1571612"/>
            <a:ext cx="892423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b="1" i="1" dirty="0">
                <a:latin typeface="Georgia" pitchFamily="18" charset="0"/>
              </a:rPr>
              <a:t>How this can be </a:t>
            </a:r>
            <a:r>
              <a:rPr lang="en-US" sz="1200" b="1" i="1" dirty="0" smtClean="0">
                <a:latin typeface="Georgia" pitchFamily="18" charset="0"/>
              </a:rPr>
              <a:t>solved- </a:t>
            </a:r>
            <a:r>
              <a:rPr lang="en-US" sz="1200" b="1" i="1" dirty="0">
                <a:latin typeface="Georgia" pitchFamily="18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No</a:t>
            </a:r>
            <a:r>
              <a:rPr lang="en-US" sz="1200" dirty="0">
                <a:latin typeface="Georgia" pitchFamily="18" charset="0"/>
              </a:rPr>
              <a:t>n-gaming activities at the MGM Grand were highly profitable enterprises, but their customers were not fully understood.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They need to capture non-gaming customer profitability in order to improve overall profits.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They would need to know how much of the profitability in the non-gaming sectors was driven by gamblers and by their families, </a:t>
            </a:r>
            <a:br>
              <a:rPr lang="en-US" sz="1200" dirty="0">
                <a:latin typeface="Georgia" pitchFamily="18" charset="0"/>
              </a:rPr>
            </a:br>
            <a:r>
              <a:rPr lang="en-US" sz="1200" dirty="0">
                <a:latin typeface="Georgia" pitchFamily="18" charset="0"/>
              </a:rPr>
              <a:t>and how much of it was driven by the non-gaming customer segment.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214282" y="2714620"/>
            <a:ext cx="2714644" cy="23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b="1" i="1" dirty="0">
                <a:latin typeface="Georgia" pitchFamily="18" charset="0"/>
              </a:rPr>
              <a:t>Actionable insights -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By studying above statistics they surely can value add to current business by unveiling actionable insights such as–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To maximize profit, should they deploy rewarding techniques like in gaming to non-gaming sectors?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Also, could improved tracking and rewarding of non-gaming customers be implemented without negatively impacting profitability?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143240" y="2714620"/>
            <a:ext cx="300039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b="1" i="1" dirty="0">
                <a:latin typeface="Georgia" pitchFamily="18" charset="0"/>
              </a:rPr>
              <a:t>Further to summaries </a:t>
            </a:r>
            <a:r>
              <a:rPr lang="en-US" sz="1200" b="1" i="1" dirty="0" smtClean="0">
                <a:latin typeface="Georgia" pitchFamily="18" charset="0"/>
              </a:rPr>
              <a:t>case-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It is evident from case study that, Las Vegas has always been an internationally acknowledged gambling destination.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From Exhibit for span 1996 to 2004, the avg. gambling budget per customer for given span of years has remained steady.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The non-gaming leisure and entertainment related customer spending’s has exponentially increased and for MGM this is an opportunity of profit maximization.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215074" y="2714620"/>
            <a:ext cx="2643206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b="1" i="1" dirty="0">
                <a:latin typeface="Georgia" pitchFamily="18" charset="0"/>
              </a:rPr>
              <a:t>Tools </a:t>
            </a:r>
            <a:r>
              <a:rPr lang="en-US" sz="1200" b="1" i="1" dirty="0" smtClean="0">
                <a:latin typeface="Georgia" pitchFamily="18" charset="0"/>
              </a:rPr>
              <a:t>to </a:t>
            </a:r>
            <a:r>
              <a:rPr lang="en-US" sz="1200" b="1" i="1" dirty="0">
                <a:latin typeface="Georgia" pitchFamily="18" charset="0"/>
              </a:rPr>
              <a:t>study the data-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 </a:t>
            </a:r>
            <a:r>
              <a:rPr lang="en-US" sz="1200" dirty="0">
                <a:latin typeface="Georgia" pitchFamily="18" charset="0"/>
              </a:rPr>
              <a:t>From the hotel folio - The RFM (Recency, Frequency and Monetary) model </a:t>
            </a:r>
            <a:r>
              <a:rPr lang="en-US" sz="1200" dirty="0" smtClean="0">
                <a:latin typeface="Georgia" pitchFamily="18" charset="0"/>
              </a:rPr>
              <a:t>employed </a:t>
            </a:r>
            <a:r>
              <a:rPr lang="en-US" sz="1200" dirty="0">
                <a:latin typeface="Georgia" pitchFamily="18" charset="0"/>
              </a:rPr>
              <a:t>to study each customer </a:t>
            </a:r>
            <a:r>
              <a:rPr lang="en-US" sz="1200" dirty="0" smtClean="0">
                <a:latin typeface="Georgia" pitchFamily="18" charset="0"/>
              </a:rPr>
              <a:t>based on how recently has a customer visited the casino. Frequency how many times in a year has the customer visited and Monetary is indication of Money spent by customer. </a:t>
            </a:r>
            <a:endParaRPr lang="en-US" sz="1200" dirty="0">
              <a:latin typeface="Georgia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 Understanding the CLV for non-gaming customers and identify profitable customers. 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214282" y="5286388"/>
            <a:ext cx="421484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1200" b="1" i="1" dirty="0">
                <a:latin typeface="Georgia" pitchFamily="18" charset="0"/>
              </a:rPr>
              <a:t>Missing data fields that would have enhanced business understanding-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sz="1200" dirty="0">
                <a:latin typeface="Georgia" pitchFamily="18" charset="0"/>
              </a:rPr>
              <a:t>Non-gaming profit calculation: The Information on non-gaming expenditures was less exhaustive than gaming information. It included information only from the hotel folio (expenditures customer had charged to the room) and has information from 2003 onwards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643438" y="5357826"/>
            <a:ext cx="428628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i="1" dirty="0">
                <a:latin typeface="Georgia" pitchFamily="18" charset="0"/>
              </a:rPr>
              <a:t>What all types of industries have and use this range of attributes-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</a:br>
            <a:r>
              <a:rPr lang="en-US" sz="1200" dirty="0">
                <a:latin typeface="Georgia" pitchFamily="18" charset="0"/>
              </a:rPr>
              <a:t>Hotel, Gaming and Airline industries will have this data and can use the attributes to track customers to increase their profitability </a:t>
            </a:r>
            <a:br>
              <a:rPr lang="en-US" sz="1200" dirty="0">
                <a:latin typeface="Georgia" pitchFamily="18" charset="0"/>
              </a:rPr>
            </a:br>
            <a:r>
              <a:rPr lang="en-US" sz="1200" dirty="0">
                <a:latin typeface="Georgia" pitchFamily="18" charset="0"/>
              </a:rPr>
              <a:t>by providing them offers and attracting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 smtClean="0">
                <a:solidFill>
                  <a:schemeClr val="tx1"/>
                </a:solidFill>
                <a:latin typeface="Georgia" pitchFamily="18" charset="0"/>
              </a:rPr>
              <a:t>High Level MGM Revenue summary </a:t>
            </a:r>
            <a:endParaRPr lang="en-IN" sz="16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178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9624" y="2714620"/>
            <a:ext cx="8871532" cy="2714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9624" y="5643578"/>
            <a:ext cx="9014376" cy="857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2000" b="1" i="1" dirty="0" smtClean="0">
                <a:solidFill>
                  <a:schemeClr val="tx1"/>
                </a:solidFill>
                <a:latin typeface="Georgia" pitchFamily="18" charset="0"/>
              </a:rPr>
              <a:t>Therefore it is evident that the Non gaming activities at MGM Grand are highly profitable.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14282" y="1428736"/>
          <a:ext cx="8572560" cy="1191768"/>
        </p:xfrm>
        <a:graphic>
          <a:graphicData uri="http://schemas.openxmlformats.org/drawingml/2006/table">
            <a:tbl>
              <a:tblPr/>
              <a:tblGrid>
                <a:gridCol w="3714776"/>
                <a:gridCol w="2714644"/>
                <a:gridCol w="2143140"/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EARNINGS</a:t>
                      </a:r>
                      <a:endParaRPr lang="en-IN" sz="11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Amount</a:t>
                      </a:r>
                      <a:endParaRPr lang="en-IN" sz="11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%</a:t>
                      </a:r>
                      <a:endParaRPr lang="en-IN" sz="11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Earnings from Casino Only customers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   1,42,75,805.69 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25.22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Earnings from Hotel Only customers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   3,46,20,053.99 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61.16</a:t>
                      </a:r>
                      <a:endParaRPr lang="en-IN" sz="140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Earning from Hotel +Casino customers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     77,09,256.80 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13.62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Total Earnings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   5,66,05,116.48 </a:t>
                      </a:r>
                      <a:endParaRPr lang="en-IN" sz="140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100.00</a:t>
                      </a:r>
                      <a:endParaRPr lang="en-IN" sz="1400" dirty="0">
                        <a:latin typeface="Georgi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285720" y="2786058"/>
          <a:ext cx="4000528" cy="247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857620" y="2857496"/>
            <a:ext cx="44291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IN" b="1" i="1" dirty="0">
                <a:latin typeface="Georgia" pitchFamily="18" charset="0"/>
              </a:rPr>
              <a:t>The Earnings from the Non Gaming customers is </a:t>
            </a:r>
            <a:r>
              <a:rPr lang="en-IN" sz="3600" b="1" i="1" dirty="0">
                <a:latin typeface="Georgia" pitchFamily="18" charset="0"/>
              </a:rPr>
              <a:t>61%</a:t>
            </a:r>
            <a:r>
              <a:rPr lang="en-IN" b="1" i="1" dirty="0">
                <a:latin typeface="Georgia" pitchFamily="18" charset="0"/>
              </a:rPr>
              <a:t> as compared to the gaming customers which is </a:t>
            </a:r>
            <a:r>
              <a:rPr lang="en-IN" sz="3200" b="1" i="1" dirty="0">
                <a:latin typeface="Georgia" pitchFamily="18" charset="0"/>
              </a:rPr>
              <a:t>39%. </a:t>
            </a:r>
            <a:endParaRPr lang="en-IN" b="1" i="1" dirty="0"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600" y="986856"/>
            <a:ext cx="8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eorgia" pitchFamily="18" charset="0"/>
              </a:rPr>
              <a:t>Segregating the MGM Business revenue split w.r.to Gaming, non-Gaming and both </a:t>
            </a:r>
            <a:endParaRPr lang="en-IN" i="1" dirty="0">
              <a:latin typeface="Georgia" pitchFamily="18" charset="0"/>
            </a:endParaRPr>
          </a:p>
        </p:txBody>
      </p:sp>
      <p:sp>
        <p:nvSpPr>
          <p:cNvPr id="16" name="Freeform 32"/>
          <p:cNvSpPr>
            <a:spLocks/>
          </p:cNvSpPr>
          <p:nvPr/>
        </p:nvSpPr>
        <p:spPr bwMode="auto">
          <a:xfrm rot="14913912">
            <a:off x="1710656" y="2600061"/>
            <a:ext cx="1396893" cy="1558029"/>
          </a:xfrm>
          <a:custGeom>
            <a:avLst/>
            <a:gdLst/>
            <a:ahLst/>
            <a:cxnLst>
              <a:cxn ang="0">
                <a:pos x="0" y="2899"/>
              </a:cxn>
              <a:cxn ang="0">
                <a:pos x="2696" y="1755"/>
              </a:cxn>
              <a:cxn ang="0">
                <a:pos x="2595" y="0"/>
              </a:cxn>
              <a:cxn ang="0">
                <a:pos x="2376" y="118"/>
              </a:cxn>
              <a:cxn ang="0">
                <a:pos x="1644" y="2580"/>
              </a:cxn>
              <a:cxn ang="0">
                <a:pos x="93" y="2669"/>
              </a:cxn>
              <a:cxn ang="0">
                <a:pos x="0" y="2899"/>
              </a:cxn>
            </a:cxnLst>
            <a:rect l="0" t="0" r="r" b="b"/>
            <a:pathLst>
              <a:path w="2926" h="3325">
                <a:moveTo>
                  <a:pt x="0" y="2899"/>
                </a:moveTo>
                <a:cubicBezTo>
                  <a:pt x="1061" y="3325"/>
                  <a:pt x="2268" y="2813"/>
                  <a:pt x="2696" y="1755"/>
                </a:cubicBezTo>
                <a:cubicBezTo>
                  <a:pt x="2926" y="1184"/>
                  <a:pt x="2889" y="541"/>
                  <a:pt x="2595" y="0"/>
                </a:cubicBezTo>
                <a:lnTo>
                  <a:pt x="2376" y="118"/>
                </a:lnTo>
                <a:cubicBezTo>
                  <a:pt x="2856" y="999"/>
                  <a:pt x="2529" y="2101"/>
                  <a:pt x="1644" y="2580"/>
                </a:cubicBezTo>
                <a:cubicBezTo>
                  <a:pt x="1166" y="2838"/>
                  <a:pt x="597" y="2871"/>
                  <a:pt x="93" y="2669"/>
                </a:cubicBezTo>
                <a:lnTo>
                  <a:pt x="0" y="2899"/>
                </a:lnTo>
                <a:close/>
              </a:path>
            </a:pathLst>
          </a:custGeom>
          <a:solidFill>
            <a:srgbClr val="F9B59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i="1" dirty="0">
                <a:solidFill>
                  <a:schemeClr val="tx1"/>
                </a:solidFill>
                <a:latin typeface="Georgia" pitchFamily="18" charset="0"/>
              </a:rPr>
              <a:t>Overall Revenue Analysis For Non Gaming from 2002-2005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1785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9624" y="2714620"/>
            <a:ext cx="4299500" cy="257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9624" y="5357826"/>
            <a:ext cx="9014376" cy="15001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b="1" i="1" dirty="0">
                <a:solidFill>
                  <a:schemeClr val="tx1"/>
                </a:solidFill>
                <a:latin typeface="Georgia" pitchFamily="18" charset="0"/>
              </a:rPr>
              <a:t>From the above distribution it is clear that in the maximum profit was gained from the category OTHERS which are </a:t>
            </a:r>
            <a:r>
              <a:rPr lang="en-IN" sz="2800" b="1" i="1" dirty="0">
                <a:solidFill>
                  <a:schemeClr val="tx1"/>
                </a:solidFill>
                <a:latin typeface="Georgia" pitchFamily="18" charset="0"/>
              </a:rPr>
              <a:t>69%</a:t>
            </a:r>
            <a:r>
              <a:rPr lang="en-IN" b="1" i="1" dirty="0">
                <a:solidFill>
                  <a:schemeClr val="tx1"/>
                </a:solidFill>
                <a:latin typeface="Georgia" pitchFamily="18" charset="0"/>
              </a:rPr>
              <a:t>. Hence it is important for MGM Grand to understand their non-gaming customers to improve and continue future benefits from them.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600" y="986856"/>
            <a:ext cx="8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eorgia" pitchFamily="18" charset="0"/>
              </a:rPr>
              <a:t>Segregating the MGM Non-gaming Business revenue</a:t>
            </a:r>
            <a:endParaRPr lang="en-IN" i="1" dirty="0">
              <a:latin typeface="Georgia" pitchFamily="18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285720" y="1428736"/>
          <a:ext cx="8358246" cy="812099"/>
        </p:xfrm>
        <a:graphic>
          <a:graphicData uri="http://schemas.openxmlformats.org/drawingml/2006/table">
            <a:tbl>
              <a:tblPr/>
              <a:tblGrid>
                <a:gridCol w="1625145"/>
                <a:gridCol w="1381831"/>
                <a:gridCol w="1443282"/>
                <a:gridCol w="1222388"/>
                <a:gridCol w="1110281"/>
                <a:gridCol w="1575319"/>
              </a:tblGrid>
              <a:tr h="20059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TOTAL_CHARGES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Room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OTHER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ENTERTN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RETL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FNB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60178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$6,92,40,107.98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$1,81,13,025.94 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$4,77,94,988.24 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$29,32,114.12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$7,706.68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$ 3,92,273.06</a:t>
                      </a:r>
                    </a:p>
                  </a:txBody>
                  <a:tcPr marL="65412" marR="65412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4500562" y="2714620"/>
            <a:ext cx="4500594" cy="25717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9" name="Chart 18"/>
          <p:cNvGraphicFramePr/>
          <p:nvPr/>
        </p:nvGraphicFramePr>
        <p:xfrm>
          <a:off x="357158" y="2857496"/>
          <a:ext cx="3857652" cy="2571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/>
          <p:cNvGraphicFramePr/>
          <p:nvPr/>
        </p:nvGraphicFramePr>
        <p:xfrm>
          <a:off x="4495785" y="2714620"/>
          <a:ext cx="4076743" cy="260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i="1" dirty="0">
                <a:solidFill>
                  <a:schemeClr val="tx1"/>
                </a:solidFill>
                <a:latin typeface="Georgia" pitchFamily="18" charset="0"/>
              </a:rPr>
              <a:t>RFM Analysis for Non gaming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2643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9624" y="3500438"/>
            <a:ext cx="8871532" cy="22145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9624" y="5786454"/>
            <a:ext cx="9014376" cy="10715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b="1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4786314" y="2857496"/>
            <a:ext cx="39290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85720" y="857232"/>
          <a:ext cx="8858280" cy="2474313"/>
        </p:xfrm>
        <a:graphic>
          <a:graphicData uri="http://schemas.openxmlformats.org/drawingml/2006/table">
            <a:tbl>
              <a:tblPr/>
              <a:tblGrid>
                <a:gridCol w="542679"/>
                <a:gridCol w="1085418"/>
                <a:gridCol w="1276257"/>
                <a:gridCol w="1306959"/>
                <a:gridCol w="1161742"/>
                <a:gridCol w="1452177"/>
                <a:gridCol w="1016524"/>
                <a:gridCol w="1016524"/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R/FM 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1.5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2.5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IN" sz="9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3.5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36166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5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$5,097.87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$21,442.34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$1,854.72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$8,585.66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66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4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$7,784.33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$18,905.45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$1,00,35,294.87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$2,103.58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66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3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$14,237.37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$17,133.27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66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2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$21,372.80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$5,32,644.72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$1,05,852.08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$33,403.95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$1,08,59,619.28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$4,243.95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66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1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$19,712.03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$5,68,921.20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$1,21,215.98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$35,087.71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$1,21,75,552.22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$9,988.61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 </a:t>
                      </a: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86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Total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$41,084.83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$11,01,565.92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$2,54,187.63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$1,25,972.72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$3,30,72,321.09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$22,818.22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 </a:t>
                      </a:r>
                      <a:r>
                        <a:rPr lang="en-IN" sz="1400" kern="1200" dirty="0" smtClean="0">
                          <a:solidFill>
                            <a:srgbClr val="000000"/>
                          </a:solidFill>
                          <a:latin typeface="Georgia" pitchFamily="18" charset="0"/>
                          <a:ea typeface="Times New Roman"/>
                          <a:cs typeface="Calibri"/>
                        </a:rPr>
                        <a:t>$2,103.58 </a:t>
                      </a:r>
                      <a:endParaRPr lang="en-IN" sz="1400" kern="1200" dirty="0">
                        <a:solidFill>
                          <a:srgbClr val="000000"/>
                        </a:solidFill>
                        <a:latin typeface="Georgia" pitchFamily="18" charset="0"/>
                        <a:ea typeface="Times New Roman"/>
                        <a:cs typeface="Calibri"/>
                      </a:endParaRPr>
                    </a:p>
                  </a:txBody>
                  <a:tcPr marL="58967" marR="58967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Chart 16"/>
          <p:cNvGraphicFramePr/>
          <p:nvPr/>
        </p:nvGraphicFramePr>
        <p:xfrm>
          <a:off x="1285852" y="3071810"/>
          <a:ext cx="64294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1714480" y="5857892"/>
          <a:ext cx="5317490" cy="841248"/>
        </p:xfrm>
        <a:graphic>
          <a:graphicData uri="http://schemas.openxmlformats.org/drawingml/2006/table">
            <a:tbl>
              <a:tblPr/>
              <a:tblGrid>
                <a:gridCol w="1854200"/>
                <a:gridCol w="901700"/>
                <a:gridCol w="1041400"/>
                <a:gridCol w="1520190"/>
              </a:tblGrid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Customer Category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R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F+M Score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Total Monetary Value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High Spenders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1-4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1.5 - 3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$         3,43,99,100.35 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Medium Spenders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1-5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1 -2.5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$             1,81,294.92 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Low Spenders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1-5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2-4</a:t>
                      </a:r>
                      <a:endParaRPr lang="en-IN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$               39,658.72 </a:t>
                      </a:r>
                      <a:endParaRPr lang="en-IN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 smtClean="0">
                <a:solidFill>
                  <a:schemeClr val="tx1"/>
                </a:solidFill>
                <a:latin typeface="Georgia" pitchFamily="18" charset="0"/>
              </a:rPr>
              <a:t>RFM Spread for Non gaming customers </a:t>
            </a:r>
            <a:endParaRPr lang="en-IN" sz="1600" b="1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58579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4786314" y="2857496"/>
            <a:ext cx="39290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214282" y="928671"/>
          <a:ext cx="8715436" cy="1714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285720" y="2714620"/>
          <a:ext cx="8572560" cy="1571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214282" y="4572008"/>
          <a:ext cx="8715436" cy="1857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i="1" dirty="0">
                <a:solidFill>
                  <a:schemeClr val="tx1"/>
                </a:solidFill>
                <a:latin typeface="Georgia" pitchFamily="18" charset="0"/>
              </a:rPr>
              <a:t>Overall Revenue Analysis For Non Gaming from 2002-2005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5786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182600" y="986856"/>
            <a:ext cx="8786874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eorgia" pitchFamily="18" charset="0"/>
              </a:rPr>
              <a:t>Views–</a:t>
            </a:r>
            <a:endParaRPr lang="en-US" i="1" dirty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US" i="1" dirty="0" smtClean="0">
                <a:latin typeface="Georgia" pitchFamily="18" charset="0"/>
              </a:rPr>
              <a:t> </a:t>
            </a:r>
            <a:r>
              <a:rPr lang="en-IN" i="1" dirty="0" smtClean="0">
                <a:latin typeface="Georgia" pitchFamily="18" charset="0"/>
              </a:rPr>
              <a:t>The Overall Earnings for MGM Grand from the Non Gaming customers is </a:t>
            </a:r>
            <a:r>
              <a:rPr lang="en-IN" sz="2000" i="1" dirty="0" smtClean="0">
                <a:latin typeface="Georgia" pitchFamily="18" charset="0"/>
              </a:rPr>
              <a:t>61%</a:t>
            </a:r>
            <a:r>
              <a:rPr lang="en-IN" sz="1100" i="1" dirty="0" smtClean="0">
                <a:latin typeface="Georgia" pitchFamily="18" charset="0"/>
              </a:rPr>
              <a:t> </a:t>
            </a:r>
            <a:r>
              <a:rPr lang="en-IN" i="1" dirty="0" smtClean="0">
                <a:latin typeface="Georgia" pitchFamily="18" charset="0"/>
              </a:rPr>
              <a:t>as compared to the gaming customers which is </a:t>
            </a:r>
            <a:r>
              <a:rPr lang="en-IN" sz="2000" i="1" dirty="0" smtClean="0">
                <a:latin typeface="Georgia" pitchFamily="18" charset="0"/>
              </a:rPr>
              <a:t>39%.</a:t>
            </a:r>
            <a:endParaRPr lang="en-IN" i="1" dirty="0" smtClean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IN" i="1" dirty="0" smtClean="0">
                <a:solidFill>
                  <a:schemeClr val="tx1"/>
                </a:solidFill>
                <a:latin typeface="Georgia" pitchFamily="18" charset="0"/>
              </a:rPr>
              <a:t>Therefore it is evident that the Non gaming customers at MGM Grand are </a:t>
            </a:r>
            <a:r>
              <a:rPr lang="en-IN" i="1" dirty="0" smtClean="0">
                <a:latin typeface="Georgia" pitchFamily="18" charset="0"/>
              </a:rPr>
              <a:t>most </a:t>
            </a:r>
            <a:r>
              <a:rPr lang="en-IN" i="1" dirty="0" smtClean="0">
                <a:solidFill>
                  <a:schemeClr val="tx1"/>
                </a:solidFill>
                <a:latin typeface="Georgia" pitchFamily="18" charset="0"/>
              </a:rPr>
              <a:t> profitable.</a:t>
            </a:r>
            <a:endParaRPr lang="en-US" i="1" dirty="0" smtClean="0"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457200" algn="l"/>
              </a:tabLst>
            </a:pPr>
            <a:endParaRPr lang="en-IN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IN" i="1" dirty="0" smtClean="0">
                <a:latin typeface="Georgia" pitchFamily="18" charset="0"/>
              </a:rPr>
              <a:t>As revealed from slide 5 analysis,</a:t>
            </a:r>
            <a:r>
              <a:rPr lang="en-IN" i="1" dirty="0" smtClean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800" i="1" dirty="0" smtClean="0">
                <a:latin typeface="Georgia" pitchFamily="18" charset="0"/>
              </a:rPr>
              <a:t>69% </a:t>
            </a:r>
            <a:r>
              <a:rPr lang="en-IN" i="1" dirty="0" smtClean="0">
                <a:solidFill>
                  <a:schemeClr val="tx1"/>
                </a:solidFill>
                <a:latin typeface="Georgia" pitchFamily="18" charset="0"/>
              </a:rPr>
              <a:t>of non-gaming profit was gained from the category OTHERS and MGM currently do not track any.</a:t>
            </a:r>
            <a:endParaRPr lang="en-US" i="1" dirty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IN" i="1" dirty="0">
                <a:latin typeface="Georgia" pitchFamily="18" charset="0"/>
              </a:rPr>
              <a:t> </a:t>
            </a:r>
            <a:r>
              <a:rPr lang="en-IN" i="1" dirty="0" smtClean="0">
                <a:latin typeface="Georgia" pitchFamily="18" charset="0"/>
              </a:rPr>
              <a:t>from all above, we can conclude that, If MGM wants to value add to their current business then, they need to enhance non gaming customer business understanding.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endParaRPr lang="en-IN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IN" i="1" dirty="0" smtClean="0">
                <a:solidFill>
                  <a:schemeClr val="tx1"/>
                </a:solidFill>
                <a:latin typeface="Georgia" pitchFamily="18" charset="0"/>
              </a:rPr>
              <a:t>Once we have enough understanding of non-gaming customers, we can derive further actionable insights by applying various </a:t>
            </a:r>
            <a:r>
              <a:rPr lang="en-IN" i="1" smtClean="0">
                <a:solidFill>
                  <a:schemeClr val="tx1"/>
                </a:solidFill>
                <a:latin typeface="Georgia" pitchFamily="18" charset="0"/>
              </a:rPr>
              <a:t>statistical methodologies on it.</a:t>
            </a:r>
            <a:endParaRPr lang="en-IN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US" i="1" dirty="0" smtClean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US" i="1" dirty="0">
              <a:latin typeface="Georgia" pitchFamily="18" charset="0"/>
            </a:endParaRPr>
          </a:p>
          <a:p>
            <a:endParaRPr lang="en-US" i="1" dirty="0" smtClean="0">
              <a:latin typeface="Georgia" pitchFamily="18" charset="0"/>
            </a:endParaRPr>
          </a:p>
          <a:p>
            <a:endParaRPr lang="en-US" i="1" dirty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i="1" dirty="0">
              <a:latin typeface="Georgia" pitchFamily="18" charset="0"/>
            </a:endParaRPr>
          </a:p>
          <a:p>
            <a:endParaRPr lang="en-IN" i="1" dirty="0"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29624" y="500042"/>
            <a:ext cx="8871532" cy="285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i="1" dirty="0" smtClean="0">
                <a:solidFill>
                  <a:schemeClr val="tx1"/>
                </a:solidFill>
                <a:latin typeface="Georgia" pitchFamily="18" charset="0"/>
              </a:rPr>
              <a:t>Appendix</a:t>
            </a:r>
            <a:endParaRPr lang="en-IN" sz="1600" b="1" i="1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550" y="857232"/>
            <a:ext cx="8871532" cy="57864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182600" y="986856"/>
            <a:ext cx="87868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en-US" i="1" dirty="0" smtClean="0">
                <a:latin typeface="Georgia" pitchFamily="18" charset="0"/>
              </a:rPr>
              <a:t>Excel Workout Sheet: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i="1" dirty="0" smtClean="0"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solidFill>
                <a:schemeClr val="tx1"/>
              </a:solidFill>
              <a:latin typeface="Georgia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IN" b="1" i="1" dirty="0" smtClean="0">
              <a:latin typeface="Georgia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endParaRPr lang="en-US" i="1" dirty="0">
              <a:latin typeface="Georgia" pitchFamily="18" charset="0"/>
            </a:endParaRPr>
          </a:p>
          <a:p>
            <a:endParaRPr lang="en-US" i="1" dirty="0" smtClean="0">
              <a:latin typeface="Georgia" pitchFamily="18" charset="0"/>
            </a:endParaRPr>
          </a:p>
          <a:p>
            <a:endParaRPr lang="en-US" i="1" dirty="0">
              <a:latin typeface="Georgia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i="1" dirty="0">
              <a:latin typeface="Georgia" pitchFamily="18" charset="0"/>
            </a:endParaRPr>
          </a:p>
          <a:p>
            <a:endParaRPr lang="en-IN" i="1" dirty="0">
              <a:latin typeface="Georgia" pitchFamily="18" charset="0"/>
            </a:endParaRPr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357158" y="150017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58" y="1500174"/>
                        <a:ext cx="9144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698</Words>
  <Application>Microsoft Office PowerPoint</Application>
  <PresentationFormat>On-screen Show (4:3)</PresentationFormat>
  <Paragraphs>180</Paragraphs>
  <Slides>10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Bhavsar, Dushyant</cp:lastModifiedBy>
  <cp:revision>51</cp:revision>
  <dcterms:created xsi:type="dcterms:W3CDTF">2017-05-20T01:12:17Z</dcterms:created>
  <dcterms:modified xsi:type="dcterms:W3CDTF">2017-09-11T10:10:00Z</dcterms:modified>
</cp:coreProperties>
</file>